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2" r:id="rId2"/>
    <p:sldId id="320" r:id="rId3"/>
    <p:sldId id="32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2" r:id="rId26"/>
    <p:sldId id="283" r:id="rId27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04" y="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/>
            <a:t>Growth</a:t>
          </a:r>
          <a:r>
            <a:rPr lang="en-IN" sz="1800" baseline="0" dirty="0"/>
            <a:t> assessment parameters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/>
            <a:t>Computerized</a:t>
          </a:r>
          <a:r>
            <a:rPr lang="en-IN" sz="2000" baseline="0" dirty="0"/>
            <a:t> growth forecasting.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600" dirty="0"/>
            <a:t>Factors affecting growth and development </a:t>
          </a:r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036E2D8C-53DC-45E6-B533-E46D2F3BFD04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600" dirty="0"/>
            <a:t>Differential growth </a:t>
          </a:r>
        </a:p>
      </dgm:t>
    </dgm:pt>
    <dgm:pt modelId="{307E2073-FDEB-41D3-818E-AC28AA05BD71}" type="parTrans" cxnId="{09DA5C78-801B-4D5D-A961-2560B838B1DE}">
      <dgm:prSet/>
      <dgm:spPr/>
    </dgm:pt>
    <dgm:pt modelId="{8A21F645-7A5A-44A4-8E83-64F7211A6BFD}" type="sibTrans" cxnId="{09DA5C78-801B-4D5D-A961-2560B838B1DE}">
      <dgm:prSet/>
      <dgm:spPr/>
    </dgm:pt>
    <dgm:pt modelId="{A10F0C5D-D744-4BA5-BB6D-E392D22833B9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600" dirty="0"/>
            <a:t>Growth spurts</a:t>
          </a:r>
        </a:p>
      </dgm:t>
    </dgm:pt>
    <dgm:pt modelId="{D5E833FB-016B-44B4-8371-0C806714D26C}" type="parTrans" cxnId="{CBE2E86D-B6D5-4AE4-A96C-2C81FEAD8EB2}">
      <dgm:prSet/>
      <dgm:spPr/>
    </dgm:pt>
    <dgm:pt modelId="{8B005D11-9872-46DD-BC1D-FC600C616DF0}" type="sibTrans" cxnId="{CBE2E86D-B6D5-4AE4-A96C-2C81FEAD8EB2}">
      <dgm:prSet/>
      <dgm:spPr/>
    </dgm:pt>
    <dgm:pt modelId="{6A9B4BB2-8D95-4F3A-BFB0-1879A86CCE2B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/>
            <a:t>Dental age</a:t>
          </a:r>
        </a:p>
      </dgm:t>
    </dgm:pt>
    <dgm:pt modelId="{2FFB867C-F2C6-4A57-A62C-61FB6263B99A}" type="parTrans" cxnId="{E95743D0-BE6E-4F06-B973-70B48844E819}">
      <dgm:prSet/>
      <dgm:spPr/>
    </dgm:pt>
    <dgm:pt modelId="{A5ECD445-8E28-409D-95D9-81BB2DB219EF}" type="sibTrans" cxnId="{E95743D0-BE6E-4F06-B973-70B48844E819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</dgm:pt>
  </dgm:ptLst>
  <dgm:cxnLst>
    <dgm:cxn modelId="{CDD86000-82CF-4A46-A30B-40A2FD3668D4}" type="presOf" srcId="{69D16008-07C8-4217-92C4-09136E1731E2}" destId="{D4CBDBA8-A4E6-4F9A-B98A-1579BA25CE39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3A40AD19-0356-48F2-AD0D-4F3403A7F6B2}" type="presOf" srcId="{B36805F1-1A26-4EA3-9773-7CB7D0B74A47}" destId="{33B8C528-80B2-472D-9692-8F1788AB7EC9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7AA70535-7E39-484C-8ED9-D2953FFDC029}" type="presOf" srcId="{B638C75D-5E26-4E3D-A5D4-23250FFCC06C}" destId="{F1D7AD5C-DB44-4A19-8B7F-FADF354433E5}" srcOrd="0" destOrd="0" presId="urn:microsoft.com/office/officeart/2005/8/layout/vList5"/>
    <dgm:cxn modelId="{6CBD1363-F31D-44AF-A41C-DDC79B297CCD}" type="presOf" srcId="{85681603-BE50-42FD-A9CC-64FFB9A98157}" destId="{CF365A74-CAAD-414D-A1D9-DFD9ADC1E2B8}" srcOrd="0" destOrd="0" presId="urn:microsoft.com/office/officeart/2005/8/layout/vList5"/>
    <dgm:cxn modelId="{FBC7F948-0517-40ED-8198-D7C3A3CD05EB}" type="presOf" srcId="{A941703B-3989-4CCF-82DF-D90B0FAABB1E}" destId="{9C9D0967-FA58-46BA-9235-5B5B6530A1AA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CBE2E86D-B6D5-4AE4-A96C-2C81FEAD8EB2}" srcId="{69D16008-07C8-4217-92C4-09136E1731E2}" destId="{A10F0C5D-D744-4BA5-BB6D-E392D22833B9}" srcOrd="2" destOrd="0" parTransId="{D5E833FB-016B-44B4-8371-0C806714D26C}" sibTransId="{8B005D11-9872-46DD-BC1D-FC600C616DF0}"/>
    <dgm:cxn modelId="{641CFC77-5CB7-4DCE-B5D8-33CF895EE381}" type="presOf" srcId="{036E2D8C-53DC-45E6-B533-E46D2F3BFD04}" destId="{F1D7AD5C-DB44-4A19-8B7F-FADF354433E5}" srcOrd="0" destOrd="1" presId="urn:microsoft.com/office/officeart/2005/8/layout/vList5"/>
    <dgm:cxn modelId="{09DA5C78-801B-4D5D-A961-2560B838B1DE}" srcId="{69D16008-07C8-4217-92C4-09136E1731E2}" destId="{036E2D8C-53DC-45E6-B533-E46D2F3BFD04}" srcOrd="1" destOrd="0" parTransId="{307E2073-FDEB-41D3-818E-AC28AA05BD71}" sibTransId="{8A21F645-7A5A-44A4-8E83-64F7211A6BFD}"/>
    <dgm:cxn modelId="{85039784-8702-4F1A-B974-FE958F109690}" type="presOf" srcId="{C359A1FE-0145-4C64-A42E-34284E3F2E08}" destId="{ED89CD7F-7917-4904-80B4-783F736258A1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8758EAA4-E0AF-4411-9CDF-2A72D2526BB1}" type="presOf" srcId="{CF78353C-ED4A-44F8-82B9-AB8E4EAFD0F1}" destId="{E67F6727-7A83-4D6F-B692-20DDFF77EE91}" srcOrd="0" destOrd="0" presId="urn:microsoft.com/office/officeart/2005/8/layout/vList5"/>
    <dgm:cxn modelId="{EDAEBBA9-2A9A-4402-9613-3EB88F00E09D}" type="presOf" srcId="{6A9B4BB2-8D95-4F3A-BFB0-1879A86CCE2B}" destId="{ED89CD7F-7917-4904-80B4-783F736258A1}" srcOrd="0" destOrd="1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E95743D0-BE6E-4F06-B973-70B48844E819}" srcId="{A941703B-3989-4CCF-82DF-D90B0FAABB1E}" destId="{6A9B4BB2-8D95-4F3A-BFB0-1879A86CCE2B}" srcOrd="1" destOrd="0" parTransId="{2FFB867C-F2C6-4A57-A62C-61FB6263B99A}" sibTransId="{A5ECD445-8E28-409D-95D9-81BB2DB219EF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949EF7ED-DB77-416E-97A5-7C7E807E39C2}" type="presOf" srcId="{A10F0C5D-D744-4BA5-BB6D-E392D22833B9}" destId="{F1D7AD5C-DB44-4A19-8B7F-FADF354433E5}" srcOrd="0" destOrd="2" presId="urn:microsoft.com/office/officeart/2005/8/layout/vList5"/>
    <dgm:cxn modelId="{FD07EC91-4528-40A8-9689-05367DD757C4}" type="presParOf" srcId="{33B8C528-80B2-472D-9692-8F1788AB7EC9}" destId="{DD4A62C7-52B3-4878-BF01-E85F977063BD}" srcOrd="0" destOrd="0" presId="urn:microsoft.com/office/officeart/2005/8/layout/vList5"/>
    <dgm:cxn modelId="{913BDBC1-1570-411F-BD91-4805BCF8D60E}" type="presParOf" srcId="{DD4A62C7-52B3-4878-BF01-E85F977063BD}" destId="{D4CBDBA8-A4E6-4F9A-B98A-1579BA25CE39}" srcOrd="0" destOrd="0" presId="urn:microsoft.com/office/officeart/2005/8/layout/vList5"/>
    <dgm:cxn modelId="{78CB0CCE-D19A-4CB9-AE76-45CAD6EC74F1}" type="presParOf" srcId="{DD4A62C7-52B3-4878-BF01-E85F977063BD}" destId="{F1D7AD5C-DB44-4A19-8B7F-FADF354433E5}" srcOrd="1" destOrd="0" presId="urn:microsoft.com/office/officeart/2005/8/layout/vList5"/>
    <dgm:cxn modelId="{DE2205DE-91EF-4FB3-931E-2750E5D05A1A}" type="presParOf" srcId="{33B8C528-80B2-472D-9692-8F1788AB7EC9}" destId="{C20CC4C3-A18D-47A0-B61A-C86FAC7878AB}" srcOrd="1" destOrd="0" presId="urn:microsoft.com/office/officeart/2005/8/layout/vList5"/>
    <dgm:cxn modelId="{38A096D7-3947-4477-8713-6DE33BA59634}" type="presParOf" srcId="{33B8C528-80B2-472D-9692-8F1788AB7EC9}" destId="{54A3307B-93E8-4A13-9DC4-895525361CF7}" srcOrd="2" destOrd="0" presId="urn:microsoft.com/office/officeart/2005/8/layout/vList5"/>
    <dgm:cxn modelId="{B1205019-ABDB-4122-B35C-939BAB825922}" type="presParOf" srcId="{54A3307B-93E8-4A13-9DC4-895525361CF7}" destId="{9C9D0967-FA58-46BA-9235-5B5B6530A1AA}" srcOrd="0" destOrd="0" presId="urn:microsoft.com/office/officeart/2005/8/layout/vList5"/>
    <dgm:cxn modelId="{167DACF6-790E-4947-9C20-9D71A6F2AE69}" type="presParOf" srcId="{54A3307B-93E8-4A13-9DC4-895525361CF7}" destId="{ED89CD7F-7917-4904-80B4-783F736258A1}" srcOrd="1" destOrd="0" presId="urn:microsoft.com/office/officeart/2005/8/layout/vList5"/>
    <dgm:cxn modelId="{C944696C-24D6-4B52-A3E9-7FB3E79A18AC}" type="presParOf" srcId="{33B8C528-80B2-472D-9692-8F1788AB7EC9}" destId="{644D8222-4A71-4720-8FA7-1D26A5AFF0B5}" srcOrd="3" destOrd="0" presId="urn:microsoft.com/office/officeart/2005/8/layout/vList5"/>
    <dgm:cxn modelId="{86CB879B-8E39-478A-BE62-61FC9E857009}" type="presParOf" srcId="{33B8C528-80B2-472D-9692-8F1788AB7EC9}" destId="{AFE0987D-7B5A-4C81-BA3B-2D2739472C53}" srcOrd="4" destOrd="0" presId="urn:microsoft.com/office/officeart/2005/8/layout/vList5"/>
    <dgm:cxn modelId="{823104E4-4DD8-4DAF-A211-A0273895356C}" type="presParOf" srcId="{AFE0987D-7B5A-4C81-BA3B-2D2739472C53}" destId="{CF365A74-CAAD-414D-A1D9-DFD9ADC1E2B8}" srcOrd="0" destOrd="0" presId="urn:microsoft.com/office/officeart/2005/8/layout/vList5"/>
    <dgm:cxn modelId="{E933BF29-8CF5-46A6-83C2-203C12030B01}" type="presParOf" srcId="{AFE0987D-7B5A-4C81-BA3B-2D2739472C53}" destId="{E67F6727-7A83-4D6F-B692-20DDFF77EE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7AD5C-DB44-4A19-8B7F-FADF354433E5}">
      <dsp:nvSpPr>
        <dsp:cNvPr id="0" name=""/>
        <dsp:cNvSpPr/>
      </dsp:nvSpPr>
      <dsp:spPr>
        <a:xfrm rot="5400000">
          <a:off x="5502463" y="-2223843"/>
          <a:ext cx="933479" cy="5618073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Factors affecting growth and development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Differential growth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Growth spurts</a:t>
          </a:r>
        </a:p>
      </dsp:txBody>
      <dsp:txXfrm rot="-5400000">
        <a:off x="3160167" y="164022"/>
        <a:ext cx="5572504" cy="842341"/>
      </dsp:txXfrm>
    </dsp:sp>
    <dsp:sp modelId="{D4CBDBA8-A4E6-4F9A-B98A-1579BA25CE39}">
      <dsp:nvSpPr>
        <dsp:cNvPr id="0" name=""/>
        <dsp:cNvSpPr/>
      </dsp:nvSpPr>
      <dsp:spPr>
        <a:xfrm>
          <a:off x="0" y="2643"/>
          <a:ext cx="3160166" cy="116684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gerian" pitchFamily="82" charset="0"/>
            </a:rPr>
            <a:t>MUST TO KNOW</a:t>
          </a:r>
          <a:endParaRPr lang="en-IN" sz="2000" kern="1200" dirty="0">
            <a:latin typeface="Algerian" pitchFamily="82" charset="0"/>
          </a:endParaRPr>
        </a:p>
      </dsp:txBody>
      <dsp:txXfrm>
        <a:off x="56961" y="59604"/>
        <a:ext cx="3046244" cy="1052927"/>
      </dsp:txXfrm>
    </dsp:sp>
    <dsp:sp modelId="{ED89CD7F-7917-4904-80B4-783F736258A1}">
      <dsp:nvSpPr>
        <dsp:cNvPr id="0" name=""/>
        <dsp:cNvSpPr/>
      </dsp:nvSpPr>
      <dsp:spPr>
        <a:xfrm rot="5400000">
          <a:off x="5502463" y="-998651"/>
          <a:ext cx="933479" cy="561807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Growth</a:t>
          </a:r>
          <a:r>
            <a:rPr lang="en-IN" sz="1800" kern="1200" baseline="0" dirty="0"/>
            <a:t> assessment parameters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Dental age</a:t>
          </a:r>
        </a:p>
      </dsp:txBody>
      <dsp:txXfrm rot="-5400000">
        <a:off x="3160167" y="1389214"/>
        <a:ext cx="5572504" cy="842341"/>
      </dsp:txXfrm>
    </dsp:sp>
    <dsp:sp modelId="{9C9D0967-FA58-46BA-9235-5B5B6530A1AA}">
      <dsp:nvSpPr>
        <dsp:cNvPr id="0" name=""/>
        <dsp:cNvSpPr/>
      </dsp:nvSpPr>
      <dsp:spPr>
        <a:xfrm>
          <a:off x="0" y="1226960"/>
          <a:ext cx="3160166" cy="1166849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gerian" pitchFamily="82" charset="0"/>
            </a:rPr>
            <a:t>NICE TO KNOW</a:t>
          </a:r>
          <a:endParaRPr lang="en-IN" sz="2000" kern="1200" dirty="0">
            <a:latin typeface="Algerian" pitchFamily="82" charset="0"/>
          </a:endParaRPr>
        </a:p>
      </dsp:txBody>
      <dsp:txXfrm>
        <a:off x="56961" y="1283921"/>
        <a:ext cx="3046244" cy="1052927"/>
      </dsp:txXfrm>
    </dsp:sp>
    <dsp:sp modelId="{E67F6727-7A83-4D6F-B692-20DDFF77EE91}">
      <dsp:nvSpPr>
        <dsp:cNvPr id="0" name=""/>
        <dsp:cNvSpPr/>
      </dsp:nvSpPr>
      <dsp:spPr>
        <a:xfrm rot="5400000">
          <a:off x="5502463" y="187539"/>
          <a:ext cx="933479" cy="5618073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Computerized</a:t>
          </a:r>
          <a:r>
            <a:rPr lang="en-IN" sz="2000" kern="1200" baseline="0" dirty="0"/>
            <a:t> growth forecasting.</a:t>
          </a:r>
          <a:endParaRPr lang="en-IN" sz="2000" kern="1200" dirty="0"/>
        </a:p>
      </dsp:txBody>
      <dsp:txXfrm rot="-5400000">
        <a:off x="3160167" y="2575405"/>
        <a:ext cx="5572504" cy="842341"/>
      </dsp:txXfrm>
    </dsp:sp>
    <dsp:sp modelId="{CF365A74-CAAD-414D-A1D9-DFD9ADC1E2B8}">
      <dsp:nvSpPr>
        <dsp:cNvPr id="0" name=""/>
        <dsp:cNvSpPr/>
      </dsp:nvSpPr>
      <dsp:spPr>
        <a:xfrm>
          <a:off x="0" y="2452152"/>
          <a:ext cx="3160166" cy="116684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gerian" pitchFamily="82" charset="0"/>
            </a:rPr>
            <a:t>DESIRE TO KNOW</a:t>
          </a:r>
          <a:endParaRPr lang="en-IN" sz="2000" kern="1200" dirty="0">
            <a:latin typeface="Algerian" pitchFamily="82" charset="0"/>
          </a:endParaRPr>
        </a:p>
      </dsp:txBody>
      <dsp:txXfrm>
        <a:off x="56961" y="2509113"/>
        <a:ext cx="3046244" cy="105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2730923" r:id="rId1"/>
    <p:sldLayoutId id="2342730924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93564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OF PEDODONTICS AND PREVENTIVE DENTISTRY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352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GROWTH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18145"/>
              </p:ext>
            </p:extLst>
          </p:nvPr>
        </p:nvGraphicFramePr>
        <p:xfrm>
          <a:off x="1066800" y="2667000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/>
                        <a:t>               Core areas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Principles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of growth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Factors</a:t>
                      </a:r>
                      <a:r>
                        <a:rPr lang="en-US" baseline="0" dirty="0"/>
                        <a:t> influencing </a:t>
                      </a:r>
                      <a:r>
                        <a:rPr lang="en-US" dirty="0"/>
                        <a:t>growth and </a:t>
                      </a:r>
                      <a:r>
                        <a:rPr lang="en-US" dirty="0" err="1"/>
                        <a:t>deveoplment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Assessment of growth and development.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Gross motor 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28800" y="1600200"/>
            <a:ext cx="5165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581400" y="304800"/>
            <a:ext cx="239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CATEGORY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72</Words>
  <Application>Microsoft Office PowerPoint</Application>
  <PresentationFormat>Custom</PresentationFormat>
  <Paragraphs>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Algerian</vt:lpstr>
      <vt:lpstr>Arial</vt:lpstr>
      <vt:lpstr>Book Antiqua</vt:lpstr>
      <vt:lpstr>Calibri</vt:lpstr>
      <vt:lpstr>Times New Roman</vt:lpstr>
      <vt:lpstr>Theme33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atandulkar@outlook.com</cp:lastModifiedBy>
  <cp:revision>8</cp:revision>
  <dcterms:created xsi:type="dcterms:W3CDTF">2022-05-28T05:10:47Z</dcterms:created>
  <dcterms:modified xsi:type="dcterms:W3CDTF">2022-08-24T07:10:40Z</dcterms:modified>
  <cp:category/>
</cp:coreProperties>
</file>